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63" r:id="rId4"/>
    <p:sldId id="290" r:id="rId5"/>
    <p:sldId id="264" r:id="rId6"/>
    <p:sldId id="274" r:id="rId7"/>
    <p:sldId id="298" r:id="rId8"/>
    <p:sldId id="289" r:id="rId9"/>
    <p:sldId id="288" r:id="rId10"/>
    <p:sldId id="306" r:id="rId11"/>
    <p:sldId id="287" r:id="rId12"/>
    <p:sldId id="281" r:id="rId13"/>
    <p:sldId id="275" r:id="rId14"/>
    <p:sldId id="293" r:id="rId15"/>
    <p:sldId id="299" r:id="rId16"/>
    <p:sldId id="292" r:id="rId17"/>
    <p:sldId id="276" r:id="rId18"/>
    <p:sldId id="277" r:id="rId19"/>
    <p:sldId id="280" r:id="rId20"/>
    <p:sldId id="309" r:id="rId21"/>
    <p:sldId id="270" r:id="rId22"/>
    <p:sldId id="271" r:id="rId23"/>
    <p:sldId id="269" r:id="rId24"/>
    <p:sldId id="295" r:id="rId25"/>
    <p:sldId id="296" r:id="rId26"/>
    <p:sldId id="282" r:id="rId27"/>
    <p:sldId id="259" r:id="rId28"/>
    <p:sldId id="257" r:id="rId29"/>
    <p:sldId id="268" r:id="rId30"/>
    <p:sldId id="265" r:id="rId31"/>
    <p:sldId id="266" r:id="rId32"/>
    <p:sldId id="267" r:id="rId33"/>
    <p:sldId id="302" r:id="rId34"/>
    <p:sldId id="297" r:id="rId35"/>
    <p:sldId id="284" r:id="rId36"/>
    <p:sldId id="291" r:id="rId37"/>
    <p:sldId id="301" r:id="rId38"/>
    <p:sldId id="303" r:id="rId39"/>
    <p:sldId id="304" r:id="rId40"/>
    <p:sldId id="307" r:id="rId41"/>
    <p:sldId id="305" r:id="rId42"/>
    <p:sldId id="310" r:id="rId43"/>
    <p:sldId id="300" r:id="rId44"/>
    <p:sldId id="31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0BB22-E043-4F2C-BA35-BA6AB4E3ABD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8B92-FF49-4BED-BAB3-99AA4E4C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41;&#1072;&#1088;&#1073;&#1072;&#1088;&#1080;&#1082;&#1080;%20-%20&#1041;&#1072;&#1085;&#1072;&#1085;&#1072;&#1084;&#1072;&#1084;&#1072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30425"/>
            <a:ext cx="8929718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ЗВОНКИЕ СОГЛАСНЫЕ ЗВУКИ Б -</a:t>
            </a:r>
            <a:r>
              <a:rPr lang="ru-RU" b="1" dirty="0" err="1" smtClean="0">
                <a:solidFill>
                  <a:srgbClr val="C00000"/>
                </a:solidFill>
              </a:rPr>
              <a:t>Бь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3571876"/>
            <a:ext cx="2928958" cy="307183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2019г.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0"/>
            <a:ext cx="198120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 descr="pic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429000"/>
            <a:ext cx="2928958" cy="28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28604"/>
            <a:ext cx="3357586" cy="185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Барбарики - Бананамам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00100" y="214290"/>
            <a:ext cx="2143140" cy="214314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20" y="3500438"/>
            <a:ext cx="2716112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28" y="-90969"/>
            <a:ext cx="6715172" cy="694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00354" cy="1143000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274638"/>
            <a:ext cx="32146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БАЛ-КОН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«Посчитай-ка»:  1 БА-БОЧ-</a:t>
            </a:r>
            <a:r>
              <a:rPr lang="ru-RU" b="1" i="1" dirty="0" smtClean="0">
                <a:solidFill>
                  <a:srgbClr val="0070C0"/>
                </a:solidFill>
              </a:rPr>
              <a:t>К</a:t>
            </a:r>
            <a:r>
              <a:rPr lang="ru-RU" b="1" i="1" dirty="0" smtClean="0">
                <a:solidFill>
                  <a:srgbClr val="FF0000"/>
                </a:solidFill>
              </a:rPr>
              <a:t>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71924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2 бабоч</a:t>
            </a:r>
            <a:r>
              <a:rPr lang="ru-RU" b="1" dirty="0" smtClean="0">
                <a:solidFill>
                  <a:srgbClr val="FF0000"/>
                </a:solidFill>
              </a:rPr>
              <a:t>ки</a:t>
            </a:r>
          </a:p>
          <a:p>
            <a:pPr>
              <a:buNone/>
            </a:pPr>
            <a:r>
              <a:rPr lang="ru-RU" b="1" dirty="0" smtClean="0"/>
              <a:t>5 бабоч</a:t>
            </a:r>
            <a:r>
              <a:rPr lang="ru-RU" b="1" dirty="0" smtClean="0">
                <a:solidFill>
                  <a:srgbClr val="FF0000"/>
                </a:solidFill>
              </a:rPr>
              <a:t>ек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5558" y="1285860"/>
            <a:ext cx="613844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85720" y="2786058"/>
            <a:ext cx="1157726" cy="12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643042" y="3357562"/>
            <a:ext cx="1157726" cy="12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14282" y="4786322"/>
            <a:ext cx="1157726" cy="12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153267" flipH="1">
            <a:off x="2711375" y="4792848"/>
            <a:ext cx="1157726" cy="12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285859"/>
            <a:ext cx="1401421" cy="146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-Р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Н                       БА-РА-НЫ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0694" y="2214554"/>
            <a:ext cx="3643306" cy="464344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Бык спросил раз у барана: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Ты чего проснулся рано?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 баран себе букет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приготовил на обед.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«Отгадай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словечко»: </a:t>
            </a:r>
            <a:r>
              <a:rPr lang="ru-RU" b="1" dirty="0" smtClean="0">
                <a:solidFill>
                  <a:srgbClr val="C0000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714488"/>
            <a:ext cx="5452760" cy="481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71546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471858" cy="141763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sz="6000" b="1" dirty="0" smtClean="0">
                <a:solidFill>
                  <a:srgbClr val="0070C0"/>
                </a:solidFill>
              </a:rPr>
              <a:t>Б</a:t>
            </a:r>
            <a:r>
              <a:rPr lang="ru-RU" sz="6000" b="1" dirty="0" smtClean="0">
                <a:solidFill>
                  <a:srgbClr val="FF0000"/>
                </a:solidFill>
              </a:rPr>
              <a:t>О</a:t>
            </a:r>
            <a:r>
              <a:rPr lang="ru-RU" sz="6000" b="1" dirty="0" smtClean="0">
                <a:solidFill>
                  <a:srgbClr val="0070C0"/>
                </a:solidFill>
              </a:rPr>
              <a:t>Ч-К</a:t>
            </a:r>
            <a:r>
              <a:rPr lang="ru-RU" sz="6000" b="1" dirty="0" smtClean="0">
                <a:solidFill>
                  <a:srgbClr val="FF0000"/>
                </a:solidFill>
              </a:rPr>
              <a:t>А</a:t>
            </a:r>
            <a:r>
              <a:rPr lang="ru-RU" sz="6000" b="1" dirty="0" smtClean="0">
                <a:solidFill>
                  <a:srgbClr val="0070C0"/>
                </a:solidFill>
              </a:rPr>
              <a:t>  </a:t>
            </a:r>
            <a:r>
              <a:rPr lang="ru-RU" sz="5300" b="1" dirty="0" smtClean="0">
                <a:solidFill>
                  <a:srgbClr val="0070C0"/>
                </a:solidFill>
              </a:rPr>
              <a:t>                        </a:t>
            </a:r>
            <a:r>
              <a:rPr lang="ru-RU" sz="5300" b="1" dirty="0" smtClean="0"/>
              <a:t/>
            </a:r>
            <a:br>
              <a:rPr lang="ru-RU" sz="5300" b="1" dirty="0" smtClean="0"/>
            </a:br>
            <a:endParaRPr lang="ru-RU" sz="53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142852"/>
            <a:ext cx="3257544" cy="5983311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sz="4100" b="1" dirty="0" smtClean="0">
                <a:solidFill>
                  <a:srgbClr val="0070C0"/>
                </a:solidFill>
              </a:rPr>
              <a:t>Кто словечко отгадает, </a:t>
            </a:r>
            <a:br>
              <a:rPr lang="ru-RU" sz="4100" b="1" dirty="0" smtClean="0">
                <a:solidFill>
                  <a:srgbClr val="0070C0"/>
                </a:solidFill>
              </a:rPr>
            </a:br>
            <a:r>
              <a:rPr lang="ru-RU" sz="4100" b="1" dirty="0" smtClean="0">
                <a:solidFill>
                  <a:srgbClr val="0070C0"/>
                </a:solidFill>
              </a:rPr>
              <a:t>тот награду получает.</a:t>
            </a:r>
          </a:p>
          <a:p>
            <a:pPr>
              <a:buFontTx/>
              <a:buChar char="-"/>
            </a:pPr>
            <a:r>
              <a:rPr lang="ru-RU" sz="4100" b="1" dirty="0" smtClean="0">
                <a:solidFill>
                  <a:srgbClr val="C00000"/>
                </a:solidFill>
              </a:rPr>
              <a:t>ВЕШАЮТ НА ЁЛКУ  -</a:t>
            </a:r>
          </a:p>
          <a:p>
            <a:pPr>
              <a:buFontTx/>
              <a:buChar char="-"/>
            </a:pPr>
            <a:endParaRPr lang="ru-RU" sz="41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4400" b="1" dirty="0" smtClean="0"/>
              <a:t>Б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/>
              <a:t> -….</a:t>
            </a:r>
            <a:endParaRPr lang="ru-RU" sz="4100" b="1" dirty="0" smtClean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73089"/>
            <a:ext cx="4543986" cy="498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42918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5643578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143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Б </a:t>
            </a:r>
            <a:r>
              <a:rPr lang="ru-RU" sz="6000" b="1" dirty="0" smtClean="0">
                <a:solidFill>
                  <a:srgbClr val="FF0000"/>
                </a:solidFill>
              </a:rPr>
              <a:t>У</a:t>
            </a:r>
            <a:r>
              <a:rPr lang="ru-RU" sz="6000" b="1" dirty="0" smtClean="0"/>
              <a:t> – С </a:t>
            </a:r>
            <a:r>
              <a:rPr lang="ru-RU" sz="6000" b="1" dirty="0" smtClean="0">
                <a:solidFill>
                  <a:srgbClr val="FF0000"/>
                </a:solidFill>
              </a:rPr>
              <a:t>Ы</a:t>
            </a:r>
            <a:r>
              <a:rPr lang="ru-RU" sz="6000" b="1" dirty="0" smtClean="0"/>
              <a:t> 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543296" cy="4525963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Дарим на день рождения маме:</a:t>
            </a:r>
          </a:p>
          <a:p>
            <a:pPr>
              <a:buNone/>
            </a:pPr>
            <a:r>
              <a:rPr lang="ru-RU" sz="8800" b="1" dirty="0" smtClean="0">
                <a:solidFill>
                  <a:srgbClr val="0070C0"/>
                </a:solidFill>
              </a:rPr>
              <a:t>Б</a:t>
            </a:r>
            <a:r>
              <a:rPr lang="ru-RU" sz="8800" b="1" dirty="0" smtClean="0">
                <a:solidFill>
                  <a:srgbClr val="FF0000"/>
                </a:solidFill>
              </a:rPr>
              <a:t>У- 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290"/>
            <a:ext cx="4170155" cy="600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857760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274638"/>
            <a:ext cx="354329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 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smtClean="0">
                <a:solidFill>
                  <a:srgbClr val="00B050"/>
                </a:solidFill>
              </a:rPr>
              <a:t>К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C00000"/>
                </a:solidFill>
              </a:rPr>
              <a:t> 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322" y="1600200"/>
            <a:ext cx="275747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Разбудит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всех рано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утром :</a:t>
            </a:r>
          </a:p>
          <a:p>
            <a:pPr>
              <a:buNone/>
            </a:pPr>
            <a:r>
              <a:rPr lang="ru-RU" sz="8800" b="1" dirty="0" smtClean="0">
                <a:solidFill>
                  <a:srgbClr val="0070C0"/>
                </a:solidFill>
              </a:rPr>
              <a:t>Б</a:t>
            </a:r>
            <a:r>
              <a:rPr lang="ru-RU" sz="8800" b="1" dirty="0" smtClean="0">
                <a:solidFill>
                  <a:srgbClr val="FF0000"/>
                </a:solidFill>
              </a:rPr>
              <a:t>У</a:t>
            </a:r>
            <a:r>
              <a:rPr lang="ru-RU" sz="8800" b="1" dirty="0" smtClean="0">
                <a:solidFill>
                  <a:srgbClr val="0070C0"/>
                </a:solidFill>
              </a:rPr>
              <a:t>- -</a:t>
            </a:r>
            <a:endParaRPr lang="ru-RU" sz="88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945596">
            <a:off x="-396547" y="1734671"/>
            <a:ext cx="5751513" cy="381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5357826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50069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Б</a:t>
            </a:r>
            <a:r>
              <a:rPr lang="ru-RU" sz="5400" b="1" dirty="0" smtClean="0">
                <a:solidFill>
                  <a:srgbClr val="FF0000"/>
                </a:solidFill>
              </a:rPr>
              <a:t>У</a:t>
            </a:r>
            <a:r>
              <a:rPr lang="ru-RU" sz="5400" b="1" dirty="0" smtClean="0">
                <a:solidFill>
                  <a:srgbClr val="C00000"/>
                </a:solidFill>
              </a:rPr>
              <a:t> – </a:t>
            </a:r>
            <a:r>
              <a:rPr lang="ru-RU" sz="5400" b="1" dirty="0" smtClean="0">
                <a:solidFill>
                  <a:srgbClr val="00B050"/>
                </a:solidFill>
              </a:rPr>
              <a:t>Д</a:t>
            </a:r>
            <a:r>
              <a:rPr lang="ru-RU" sz="5400" b="1" dirty="0" smtClean="0">
                <a:solidFill>
                  <a:srgbClr val="FF0000"/>
                </a:solidFill>
              </a:rPr>
              <a:t>И</a:t>
            </a:r>
            <a:r>
              <a:rPr lang="ru-RU" sz="5400" b="1" dirty="0" smtClean="0">
                <a:solidFill>
                  <a:srgbClr val="C00000"/>
                </a:solidFill>
              </a:rPr>
              <a:t>ЛЬ - </a:t>
            </a:r>
            <a:r>
              <a:rPr lang="ru-RU" sz="5400" b="1" dirty="0" smtClean="0">
                <a:solidFill>
                  <a:srgbClr val="00B050"/>
                </a:solidFill>
              </a:rPr>
              <a:t>Н</a:t>
            </a:r>
            <a:r>
              <a:rPr lang="ru-RU" sz="5400" b="1" dirty="0" smtClean="0">
                <a:solidFill>
                  <a:srgbClr val="FF0000"/>
                </a:solidFill>
              </a:rPr>
              <a:t>И</a:t>
            </a:r>
            <a:r>
              <a:rPr lang="ru-RU" sz="5400" b="1" dirty="0" smtClean="0">
                <a:solidFill>
                  <a:srgbClr val="C00000"/>
                </a:solidFill>
              </a:rPr>
              <a:t>К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572132" y="0"/>
            <a:ext cx="3571868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Мальчики играют в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музыкальном зале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  бьют  в </a:t>
            </a:r>
          </a:p>
          <a:p>
            <a:pPr>
              <a:buNone/>
            </a:pPr>
            <a:r>
              <a:rPr lang="ru-RU" sz="5400" b="1" dirty="0" smtClean="0"/>
              <a:t>Б</a:t>
            </a:r>
            <a:r>
              <a:rPr lang="ru-RU" sz="5400" b="1" dirty="0" smtClean="0">
                <a:solidFill>
                  <a:srgbClr val="FF0000"/>
                </a:solidFill>
              </a:rPr>
              <a:t>У</a:t>
            </a:r>
            <a:r>
              <a:rPr lang="ru-RU" sz="5400" b="1" dirty="0" smtClean="0"/>
              <a:t> - …</a:t>
            </a:r>
            <a:endParaRPr lang="ru-RU" sz="5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4357718" cy="50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222566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«Отгадал  словечко»: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 - Б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Н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2900354" cy="6126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Кто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словечко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отгадает, тот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Награду получает</a:t>
            </a:r>
            <a:r>
              <a:rPr lang="ru-RU" b="1" dirty="0" smtClean="0">
                <a:solidFill>
                  <a:srgbClr val="0070C0"/>
                </a:solidFill>
              </a:rPr>
              <a:t>. 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Животное с  рогами:</a:t>
            </a:r>
          </a:p>
          <a:p>
            <a:pPr>
              <a:buNone/>
            </a:pPr>
            <a:r>
              <a:rPr lang="ru-RU" sz="9600" b="1" dirty="0" smtClean="0">
                <a:solidFill>
                  <a:srgbClr val="0070C0"/>
                </a:solidFill>
              </a:rPr>
              <a:t>Б</a:t>
            </a:r>
            <a:r>
              <a:rPr lang="ru-RU" sz="9600" b="1" dirty="0" smtClean="0">
                <a:solidFill>
                  <a:srgbClr val="FF0000"/>
                </a:solidFill>
              </a:rPr>
              <a:t>Ы</a:t>
            </a:r>
            <a:r>
              <a:rPr lang="ru-RU" sz="9600" b="1" dirty="0" smtClean="0">
                <a:solidFill>
                  <a:srgbClr val="0070C0"/>
                </a:solidFill>
              </a:rPr>
              <a:t> -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22579">
            <a:off x="3319954" y="2818865"/>
            <a:ext cx="5192173" cy="329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500702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 - К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0"/>
            <a:ext cx="3857652" cy="621508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sz="98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98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98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9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9800" b="1" dirty="0" smtClean="0">
                <a:solidFill>
                  <a:srgbClr val="C00000"/>
                </a:solidFill>
              </a:rPr>
              <a:t>У  быка </a:t>
            </a:r>
            <a:r>
              <a:rPr lang="ru-RU" sz="9800" b="1" dirty="0" err="1" smtClean="0">
                <a:solidFill>
                  <a:srgbClr val="C00000"/>
                </a:solidFill>
              </a:rPr>
              <a:t>Бубы</a:t>
            </a:r>
            <a:r>
              <a:rPr lang="ru-RU" sz="9800" b="1" dirty="0" smtClean="0">
                <a:solidFill>
                  <a:srgbClr val="C00000"/>
                </a:solidFill>
              </a:rPr>
              <a:t> болят зубы.</a:t>
            </a:r>
          </a:p>
          <a:p>
            <a:pPr>
              <a:buNone/>
            </a:pPr>
            <a:endParaRPr lang="ru-RU" sz="98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9800" b="1" dirty="0" smtClean="0">
                <a:solidFill>
                  <a:srgbClr val="0070C0"/>
                </a:solidFill>
              </a:rPr>
              <a:t>-   Кто словечко </a:t>
            </a:r>
          </a:p>
          <a:p>
            <a:pPr>
              <a:buNone/>
            </a:pPr>
            <a:r>
              <a:rPr lang="ru-RU" sz="9800" b="1" dirty="0" smtClean="0">
                <a:solidFill>
                  <a:srgbClr val="0070C0"/>
                </a:solidFill>
              </a:rPr>
              <a:t>отгадает, </a:t>
            </a:r>
          </a:p>
          <a:p>
            <a:pPr>
              <a:buNone/>
            </a:pPr>
            <a:r>
              <a:rPr lang="ru-RU" sz="9800" b="1" dirty="0" smtClean="0">
                <a:solidFill>
                  <a:srgbClr val="0070C0"/>
                </a:solidFill>
              </a:rPr>
              <a:t>тот награду</a:t>
            </a:r>
          </a:p>
          <a:p>
            <a:pPr>
              <a:buNone/>
            </a:pPr>
            <a:r>
              <a:rPr lang="ru-RU" sz="9800" b="1" dirty="0" smtClean="0">
                <a:solidFill>
                  <a:srgbClr val="0070C0"/>
                </a:solidFill>
              </a:rPr>
              <a:t> получает.</a:t>
            </a:r>
          </a:p>
          <a:p>
            <a:pPr>
              <a:buNone/>
            </a:pPr>
            <a:endParaRPr lang="ru-RU" sz="98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9800" b="1" dirty="0" smtClean="0">
                <a:solidFill>
                  <a:srgbClr val="C00000"/>
                </a:solidFill>
              </a:rPr>
              <a:t>                        </a:t>
            </a:r>
            <a:endParaRPr lang="ru-RU" sz="216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216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70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7000" b="1" i="1" dirty="0" smtClean="0">
                <a:solidFill>
                  <a:srgbClr val="0070C0"/>
                </a:solidFill>
              </a:rPr>
              <a:t>  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818865" cy="36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929058" cy="28574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Гладко, плавно, лился стих,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Вдруг споткнулся и притих. 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Ждёт он и вздыхает:                                      Слова не хватает…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85992"/>
            <a:ext cx="3571900" cy="435771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 Игра	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«Подскажи словечко».</a:t>
            </a:r>
          </a:p>
          <a:p>
            <a:pPr>
              <a:buNone/>
            </a:pPr>
            <a:endParaRPr lang="ru-RU" sz="44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4400" b="1" dirty="0" smtClean="0">
                <a:solidFill>
                  <a:srgbClr val="0070C0"/>
                </a:solidFill>
              </a:rPr>
              <a:t>Из карманов у Аркашки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вечно сыплются                           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0070C0"/>
                </a:solidFill>
              </a:rPr>
              <a:t>  БУ –…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0070C0"/>
                </a:solidFill>
              </a:rPr>
              <a:t>    МАЖ - КИ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57165"/>
            <a:ext cx="5000660" cy="631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3214710" cy="20002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Барабанщик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14554"/>
            <a:ext cx="9144000" cy="4214842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  Мы слегка побарабаним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И сильнее сразу станем.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   </a:t>
            </a:r>
            <a:r>
              <a:rPr lang="ru-RU" i="1" dirty="0" smtClean="0"/>
              <a:t>И.п. </a:t>
            </a:r>
            <a:r>
              <a:rPr lang="ru-RU" b="1" i="1" dirty="0" smtClean="0">
                <a:solidFill>
                  <a:srgbClr val="0070C0"/>
                </a:solidFill>
              </a:rPr>
              <a:t>– ноги на ширине ступни, руки на поясе.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1 – присесть, похлопать по коленям (</a:t>
            </a:r>
            <a:r>
              <a:rPr lang="ru-RU" b="1" i="1" dirty="0" smtClean="0">
                <a:solidFill>
                  <a:srgbClr val="C00000"/>
                </a:solidFill>
              </a:rPr>
              <a:t>выдох);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2 – </a:t>
            </a:r>
            <a:r>
              <a:rPr lang="ru-RU" i="1" dirty="0" smtClean="0"/>
              <a:t>И.п.</a:t>
            </a:r>
            <a:r>
              <a:rPr lang="ru-RU" b="1" i="1" dirty="0" smtClean="0">
                <a:solidFill>
                  <a:srgbClr val="0070C0"/>
                </a:solidFill>
              </a:rPr>
              <a:t> встать со звуком                                                           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  <a:r>
              <a:rPr lang="ru-RU" b="1" i="1" dirty="0" smtClean="0">
                <a:solidFill>
                  <a:srgbClr val="0070C0"/>
                </a:solidFill>
              </a:rPr>
              <a:t>                                 «</a:t>
            </a:r>
            <a:r>
              <a:rPr lang="ru-RU" b="1" i="1" dirty="0" err="1" smtClean="0">
                <a:solidFill>
                  <a:srgbClr val="C00000"/>
                </a:solidFill>
              </a:rPr>
              <a:t>бам</a:t>
            </a:r>
            <a:r>
              <a:rPr lang="ru-RU" b="1" i="1" dirty="0" smtClean="0">
                <a:solidFill>
                  <a:srgbClr val="C00000"/>
                </a:solidFill>
              </a:rPr>
              <a:t> – бом – бум</a:t>
            </a:r>
            <a:r>
              <a:rPr lang="ru-RU" b="1" i="1" dirty="0" smtClean="0">
                <a:solidFill>
                  <a:srgbClr val="0070C0"/>
                </a:solidFill>
              </a:rPr>
              <a:t>»   (вдох).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71440"/>
            <a:ext cx="35909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БУКЕТ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060173" cy="562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Игра «Подскажи словечко»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071546"/>
            <a:ext cx="3829048" cy="505461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Чтоб в мороз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 мёрзла Люба,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Мама ей купила </a:t>
            </a:r>
            <a:r>
              <a:rPr lang="ru-RU" dirty="0" smtClean="0">
                <a:solidFill>
                  <a:srgbClr val="C00000"/>
                </a:solidFill>
              </a:rPr>
              <a:t>…           </a:t>
            </a:r>
          </a:p>
          <a:p>
            <a:pPr>
              <a:buNone/>
            </a:pPr>
            <a:r>
              <a:rPr lang="ru-RU" dirty="0" smtClean="0"/>
              <a:t>/</a:t>
            </a:r>
            <a:r>
              <a:rPr lang="ru-RU" b="1" dirty="0" err="1" smtClean="0"/>
              <a:t>шу</a:t>
            </a:r>
            <a:r>
              <a:rPr lang="ru-RU" b="1" dirty="0" smtClean="0"/>
              <a:t>….</a:t>
            </a:r>
            <a:r>
              <a:rPr lang="ru-RU" b="1" dirty="0" err="1" smtClean="0">
                <a:solidFill>
                  <a:srgbClr val="C00000"/>
                </a:solidFill>
              </a:rPr>
              <a:t>бу</a:t>
            </a:r>
            <a:r>
              <a:rPr lang="ru-RU" b="1" dirty="0" smtClean="0"/>
              <a:t>/.</a:t>
            </a:r>
          </a:p>
          <a:p>
            <a:pPr>
              <a:buNone/>
            </a:pPr>
            <a:endParaRPr lang="ru-RU" b="1" dirty="0" smtClean="0"/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</a:rPr>
              <a:t>Шапка  да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шубка –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вот и весь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Мишутка</a:t>
            </a:r>
            <a:endParaRPr lang="ru-RU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385765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643446"/>
            <a:ext cx="9175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643174" y="4668851"/>
            <a:ext cx="8588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Подскажи словечко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428736"/>
            <a:ext cx="5072066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</a:rPr>
              <a:t>Вы, лягушки, где живёте?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Те      </a:t>
            </a:r>
            <a:r>
              <a:rPr lang="ru-RU" b="1" dirty="0" err="1" smtClean="0">
                <a:solidFill>
                  <a:srgbClr val="C00000"/>
                </a:solidFill>
              </a:rPr>
              <a:t>за-ква-ка-ли</a:t>
            </a:r>
            <a:r>
              <a:rPr lang="ru-RU" b="1" dirty="0" smtClean="0">
                <a:solidFill>
                  <a:srgbClr val="C00000"/>
                </a:solidFill>
              </a:rPr>
              <a:t>:</a:t>
            </a: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/>
              <a:t>                   </a:t>
            </a:r>
            <a:r>
              <a:rPr lang="ru-RU" sz="4400" b="1" dirty="0" smtClean="0">
                <a:solidFill>
                  <a:srgbClr val="0070C0"/>
                </a:solidFill>
              </a:rPr>
              <a:t>Б</a:t>
            </a:r>
            <a:r>
              <a:rPr lang="ru-RU" sz="4400" b="1" dirty="0" smtClean="0">
                <a:solidFill>
                  <a:srgbClr val="FF0000"/>
                </a:solidFill>
              </a:rPr>
              <a:t>О</a:t>
            </a:r>
            <a:r>
              <a:rPr lang="ru-RU" sz="4400" dirty="0" smtClean="0"/>
              <a:t> -</a:t>
            </a:r>
            <a:r>
              <a:rPr lang="ru-RU" sz="4400" b="1" dirty="0" smtClean="0">
                <a:solidFill>
                  <a:srgbClr val="C00000"/>
                </a:solidFill>
              </a:rPr>
              <a:t>Л</a:t>
            </a:r>
            <a:r>
              <a:rPr lang="ru-RU" sz="4400" b="1" dirty="0" smtClean="0">
                <a:solidFill>
                  <a:srgbClr val="FF0000"/>
                </a:solidFill>
              </a:rPr>
              <a:t>О</a:t>
            </a:r>
            <a:r>
              <a:rPr lang="ru-RU" sz="4400" b="1" dirty="0" smtClean="0">
                <a:solidFill>
                  <a:srgbClr val="C00000"/>
                </a:solidFill>
              </a:rPr>
              <a:t>-Т</a:t>
            </a:r>
            <a:r>
              <a:rPr lang="ru-RU" sz="4400" b="1" dirty="0" smtClean="0">
                <a:solidFill>
                  <a:srgbClr val="FF0000"/>
                </a:solidFill>
              </a:rPr>
              <a:t>Е</a:t>
            </a: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285860"/>
            <a:ext cx="385765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488" y="4429132"/>
            <a:ext cx="1366846" cy="17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28662" y="4572008"/>
            <a:ext cx="1366846" cy="17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1400592" cy="127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95555"/>
            <a:ext cx="15335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Игра	«Подскажи словечко».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42984"/>
            <a:ext cx="3071834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Пол и стены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мы помыли,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 окно помыть…        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/ З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… </a:t>
            </a:r>
            <a:r>
              <a:rPr lang="ru-RU" b="1" dirty="0" smtClean="0">
                <a:solidFill>
                  <a:srgbClr val="00206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C00000"/>
                </a:solidFill>
              </a:rPr>
              <a:t> - Л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815852"/>
            <a:ext cx="5191141" cy="604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НЕВЕЖЛИВЫЙ БЫЧОК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5"/>
            <a:ext cx="9144000" cy="371477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Жили-были в сказочном домике Слонёнок, Свинка и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Бычок БУБА.    </a:t>
            </a:r>
            <a:r>
              <a:rPr lang="ru-RU" b="1" dirty="0" smtClean="0">
                <a:solidFill>
                  <a:srgbClr val="C00000"/>
                </a:solidFill>
              </a:rPr>
              <a:t>Бычок  не  хотел  вежливо называть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зверей по  имени, придумывал им обидные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прозвища.  </a:t>
            </a:r>
            <a:r>
              <a:rPr lang="ru-RU" b="1" dirty="0" smtClean="0">
                <a:solidFill>
                  <a:srgbClr val="002060"/>
                </a:solidFill>
              </a:rPr>
              <a:t>Свинку  называл  «</a:t>
            </a:r>
            <a:r>
              <a:rPr lang="ru-RU" b="1" dirty="0" err="1" smtClean="0">
                <a:solidFill>
                  <a:srgbClr val="002060"/>
                </a:solidFill>
              </a:rPr>
              <a:t>грязнуля</a:t>
            </a:r>
            <a:r>
              <a:rPr lang="ru-RU" b="1" dirty="0" smtClean="0">
                <a:solidFill>
                  <a:srgbClr val="002060"/>
                </a:solidFill>
              </a:rPr>
              <a:t>», слоника –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«Большие уши» или    невежливо кричал  другу: «Эй, ты!» </a:t>
            </a:r>
            <a:r>
              <a:rPr lang="ru-RU" b="1" dirty="0" smtClean="0">
                <a:solidFill>
                  <a:srgbClr val="C00000"/>
                </a:solidFill>
              </a:rPr>
              <a:t>Звери обиделись и не стали с ним  играть. 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857628"/>
            <a:ext cx="7929618" cy="272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1214414" cy="1143000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0"/>
            <a:ext cx="87868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Бычок сначала заскучал, а потом  попросил прощенья у друзей и  стал вежливым. 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Он всегда  называл каждого по имени, а звери радовались и играли с бычком БУБОЙ.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118584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3116"/>
            <a:ext cx="631263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Мягкий согласный звук </a:t>
            </a:r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ru-RU" b="1" dirty="0" err="1" smtClean="0">
                <a:solidFill>
                  <a:srgbClr val="00B050"/>
                </a:solidFill>
              </a:rPr>
              <a:t>Бь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 слогах:  </a:t>
            </a:r>
            <a:r>
              <a:rPr lang="ru-RU" b="1" dirty="0" smtClean="0">
                <a:solidFill>
                  <a:srgbClr val="00B050"/>
                </a:solidFill>
              </a:rPr>
              <a:t>БИ, БЕ, БЮ, БЯ, БЁ.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1"/>
            <a:ext cx="8715436" cy="16144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БЕ- ЛЬЁ           </a:t>
            </a:r>
            <a:r>
              <a:rPr lang="ru-RU" b="1" dirty="0" smtClean="0">
                <a:solidFill>
                  <a:srgbClr val="C00000"/>
                </a:solidFill>
              </a:rPr>
              <a:t>СКОЛЬКО  СЛОВ В ПРЕДЛОЖЕНИИ</a:t>
            </a:r>
            <a:r>
              <a:rPr lang="ru-RU" b="1" dirty="0" smtClean="0">
                <a:solidFill>
                  <a:srgbClr val="0070C0"/>
                </a:solidFill>
              </a:rPr>
              <a:t>: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На  верёвке  сохнет    бельё.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000372"/>
            <a:ext cx="735811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У БЕЛКИ - БЕЛЬЧОНОК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471990" cy="49006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В сосне дупло, </a:t>
            </a:r>
          </a:p>
          <a:p>
            <a:pPr>
              <a:buNone/>
            </a:pPr>
            <a:r>
              <a:rPr lang="ru-RU" b="1" dirty="0" smtClean="0"/>
              <a:t>в дупле тепло.                </a:t>
            </a:r>
          </a:p>
          <a:p>
            <a:pPr>
              <a:buNone/>
            </a:pPr>
            <a:r>
              <a:rPr lang="ru-RU" b="1" dirty="0" smtClean="0"/>
              <a:t>А кто в дупле </a:t>
            </a:r>
          </a:p>
          <a:p>
            <a:pPr>
              <a:buNone/>
            </a:pPr>
            <a:r>
              <a:rPr lang="ru-RU" b="1" dirty="0" smtClean="0"/>
              <a:t>живёт в тепле? 	</a:t>
            </a:r>
          </a:p>
          <a:p>
            <a:pPr>
              <a:buNone/>
            </a:pPr>
            <a:r>
              <a:rPr lang="ru-RU" b="1" dirty="0" smtClean="0"/>
              <a:t>А живёт там белочка.</a:t>
            </a:r>
          </a:p>
          <a:p>
            <a:pPr>
              <a:buNone/>
            </a:pPr>
            <a:r>
              <a:rPr lang="ru-RU" b="1" dirty="0" smtClean="0"/>
              <a:t>Белочка – </a:t>
            </a:r>
            <a:r>
              <a:rPr lang="ru-RU" b="1" dirty="0" err="1" smtClean="0"/>
              <a:t>умелочка</a:t>
            </a:r>
            <a:r>
              <a:rPr lang="ru-RU" b="1" dirty="0" smtClean="0"/>
              <a:t>.</a:t>
            </a:r>
          </a:p>
          <a:p>
            <a:pPr>
              <a:buNone/>
            </a:pPr>
            <a:r>
              <a:rPr lang="ru-RU" b="1" dirty="0" smtClean="0"/>
              <a:t>Непоседа - егоза</a:t>
            </a:r>
          </a:p>
          <a:p>
            <a:pPr>
              <a:buNone/>
            </a:pPr>
            <a:r>
              <a:rPr lang="ru-RU" b="1" dirty="0" smtClean="0"/>
              <a:t>Словно бусинки глаза.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1142984"/>
            <a:ext cx="4572032" cy="554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00430" y="2214554"/>
            <a:ext cx="100013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Игра	«Подскажи словечко».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785794"/>
            <a:ext cx="3714776" cy="442915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Ми</a:t>
            </a:r>
            <a:r>
              <a:rPr lang="ru-RU" sz="3600" b="1" dirty="0" smtClean="0">
                <a:solidFill>
                  <a:srgbClr val="00B050"/>
                </a:solidFill>
              </a:rPr>
              <a:t>т</a:t>
            </a:r>
            <a:r>
              <a:rPr lang="ru-RU" sz="3600" b="1" dirty="0" smtClean="0">
                <a:solidFill>
                  <a:srgbClr val="C00000"/>
                </a:solidFill>
              </a:rPr>
              <a:t>я ключики за</a:t>
            </a:r>
            <a:r>
              <a:rPr lang="ru-RU" sz="3600" b="1" dirty="0" smtClean="0">
                <a:solidFill>
                  <a:srgbClr val="002060"/>
                </a:solidFill>
              </a:rPr>
              <a:t>бы</a:t>
            </a:r>
            <a:r>
              <a:rPr lang="ru-RU" sz="3600" b="1" dirty="0" smtClean="0">
                <a:solidFill>
                  <a:srgbClr val="C00000"/>
                </a:solidFill>
              </a:rPr>
              <a:t>л   –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он с утра «</a:t>
            </a:r>
            <a:r>
              <a:rPr lang="ru-RU" sz="3600" b="1" dirty="0" smtClean="0">
                <a:solidFill>
                  <a:srgbClr val="002060"/>
                </a:solidFill>
              </a:rPr>
              <a:t>ба</a:t>
            </a:r>
            <a:r>
              <a:rPr lang="ru-RU" sz="3600" b="1" dirty="0" smtClean="0">
                <a:solidFill>
                  <a:srgbClr val="C00000"/>
                </a:solidFill>
              </a:rPr>
              <a:t>клуши»…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/</a:t>
            </a:r>
            <a:r>
              <a:rPr lang="ru-RU" sz="3600" b="1" dirty="0" smtClean="0">
                <a:solidFill>
                  <a:srgbClr val="002060"/>
                </a:solidFill>
              </a:rPr>
              <a:t>би</a:t>
            </a:r>
            <a:r>
              <a:rPr lang="ru-RU" sz="3600" b="1" dirty="0" smtClean="0">
                <a:solidFill>
                  <a:srgbClr val="C00000"/>
                </a:solidFill>
              </a:rPr>
              <a:t>л/</a:t>
            </a:r>
          </a:p>
          <a:p>
            <a:pPr>
              <a:buNone/>
            </a:pP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40005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Скороговорки  начинаем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 проговаривать  в медленном  темпе.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500306"/>
            <a:ext cx="3829048" cy="362585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 быка была губа,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у быка губа тупа.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Бык  </a:t>
            </a:r>
            <a:r>
              <a:rPr lang="ru-RU" b="1" dirty="0" err="1" smtClean="0">
                <a:solidFill>
                  <a:srgbClr val="0070C0"/>
                </a:solidFill>
              </a:rPr>
              <a:t>тупогуб</a:t>
            </a:r>
            <a:r>
              <a:rPr lang="ru-RU" b="1" dirty="0" smtClean="0">
                <a:solidFill>
                  <a:srgbClr val="0070C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тупогубенький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бычок.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571612"/>
            <a:ext cx="5019678" cy="525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85728"/>
            <a:ext cx="8001024" cy="47863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Индюк  по  улице идёт: Б -Б-б-б.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Индюшку  за  собой  ведёт: </a:t>
            </a:r>
            <a:r>
              <a:rPr lang="ru-RU" b="1" dirty="0" err="1" smtClean="0">
                <a:solidFill>
                  <a:srgbClr val="00B050"/>
                </a:solidFill>
              </a:rPr>
              <a:t>Бь</a:t>
            </a:r>
            <a:r>
              <a:rPr lang="ru-RU" b="1" dirty="0" smtClean="0">
                <a:solidFill>
                  <a:srgbClr val="00B050"/>
                </a:solidFill>
              </a:rPr>
              <a:t> - </a:t>
            </a:r>
            <a:r>
              <a:rPr lang="ru-RU" b="1" dirty="0" err="1" smtClean="0">
                <a:solidFill>
                  <a:srgbClr val="00B050"/>
                </a:solidFill>
              </a:rPr>
              <a:t>Бь-бь-бь</a:t>
            </a:r>
            <a:r>
              <a:rPr lang="ru-RU" b="1" dirty="0" smtClean="0">
                <a:solidFill>
                  <a:srgbClr val="00B050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7143800" cy="509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642942" cy="79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274638"/>
            <a:ext cx="2928926" cy="59404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Индюк-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err="1" smtClean="0">
                <a:solidFill>
                  <a:srgbClr val="C00000"/>
                </a:solidFill>
              </a:rPr>
              <a:t>Бл-БЛ-БЛ</a:t>
            </a:r>
            <a:r>
              <a:rPr lang="ru-RU" sz="2800" b="1" dirty="0" smtClean="0">
                <a:solidFill>
                  <a:srgbClr val="C00000"/>
                </a:solidFill>
              </a:rPr>
              <a:t> –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 был среди обитателей двора, которые обижали Гадкого утёнка за то,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 что он был не похож на остальных утят.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9717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635795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3500462" cy="372586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Но как все удивились, когда Гадкий утёнок вырос и превратился в прекрасного белого лебедя.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500702"/>
            <a:ext cx="3471858" cy="62546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14290"/>
            <a:ext cx="5291148" cy="630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4572032" cy="17145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Белый снег.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Белый мел.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4114800" cy="4697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Белый заяц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 тоже бел.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А вот </a:t>
            </a:r>
            <a:r>
              <a:rPr lang="ru-RU" sz="4000" b="1" dirty="0" err="1" smtClean="0">
                <a:solidFill>
                  <a:srgbClr val="0070C0"/>
                </a:solidFill>
              </a:rPr>
              <a:t>белк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 не бела-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Белой даже не была.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85728"/>
            <a:ext cx="471490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Булку батон и буханку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Пекарь испёк </a:t>
            </a:r>
            <a:r>
              <a:rPr lang="ru-RU" b="1" dirty="0" err="1" smtClean="0">
                <a:solidFill>
                  <a:srgbClr val="C00000"/>
                </a:solidFill>
              </a:rPr>
              <a:t>спозоранку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82" y="1857364"/>
            <a:ext cx="7089766" cy="446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B050"/>
                </a:solidFill>
              </a:rPr>
              <a:t> - Н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B050"/>
                </a:solidFill>
              </a:rPr>
              <a:t>КЛЬ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472518" cy="14287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Бинокль нужен капитану,                                                             что бы корабль не сел на мель.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285992"/>
            <a:ext cx="5307023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274638"/>
            <a:ext cx="3143240" cy="315436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Белоснежка и семь гномов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6072230" cy="599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571876"/>
            <a:ext cx="307180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072074"/>
            <a:ext cx="1785918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290"/>
            <a:ext cx="114654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Я по барабану  громко барабаню: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11466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м!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м – </a:t>
            </a:r>
            <a:r>
              <a:rPr lang="ru-RU" b="1" dirty="0" err="1" smtClean="0">
                <a:solidFill>
                  <a:srgbClr val="C00000"/>
                </a:solidFill>
              </a:rPr>
              <a:t>б</a:t>
            </a:r>
            <a:r>
              <a:rPr lang="ru-RU" b="1" dirty="0" err="1" smtClean="0">
                <a:solidFill>
                  <a:srgbClr val="FF0000"/>
                </a:solidFill>
              </a:rPr>
              <a:t>о</a:t>
            </a:r>
            <a:r>
              <a:rPr lang="ru-RU" b="1" dirty="0" err="1" smtClean="0">
                <a:solidFill>
                  <a:srgbClr val="C00000"/>
                </a:solidFill>
              </a:rPr>
              <a:t>м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Барабаню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 весь дом.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Я в походе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б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л, б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л, б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л.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барабан я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б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л, б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л.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357298"/>
            <a:ext cx="4714908" cy="477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МЯГКО  </a:t>
            </a:r>
            <a:r>
              <a:rPr lang="ru-RU" b="1" dirty="0" smtClean="0">
                <a:solidFill>
                  <a:srgbClr val="0070C0"/>
                </a:solidFill>
              </a:rPr>
              <a:t>-  ТВЁРДО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3214710" cy="39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7501" y="1928802"/>
            <a:ext cx="458425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1289048" cy="12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285728"/>
            <a:ext cx="1236546" cy="130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МЯГКО  </a:t>
            </a:r>
            <a:r>
              <a:rPr lang="ru-RU" b="1" dirty="0" smtClean="0">
                <a:solidFill>
                  <a:srgbClr val="0070C0"/>
                </a:solidFill>
              </a:rPr>
              <a:t>-  ТВЁРДО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БЕРЁЗА </a:t>
            </a:r>
            <a:r>
              <a:rPr lang="ru-RU" b="1" dirty="0" smtClean="0">
                <a:solidFill>
                  <a:srgbClr val="0070C0"/>
                </a:solidFill>
              </a:rPr>
              <a:t>- БУДИЛЬНИК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714488"/>
            <a:ext cx="3894606" cy="500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3571900" cy="50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285728"/>
            <a:ext cx="1236546" cy="130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1289048" cy="12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МЯГКО  </a:t>
            </a:r>
            <a:r>
              <a:rPr lang="ru-RU" b="1" dirty="0" smtClean="0">
                <a:solidFill>
                  <a:srgbClr val="0070C0"/>
                </a:solidFill>
              </a:rPr>
              <a:t>-  ТВЁРДО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214942" y="1529599"/>
            <a:ext cx="3383860" cy="461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4071966" cy="450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1289048" cy="12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214290"/>
            <a:ext cx="1236546" cy="10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  быка  </a:t>
            </a:r>
            <a:r>
              <a:rPr lang="ru-RU" b="1" dirty="0" err="1" smtClean="0"/>
              <a:t>Бубы</a:t>
            </a:r>
            <a:r>
              <a:rPr lang="ru-RU" b="1" dirty="0" smtClean="0"/>
              <a:t>  болят  зубы...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857232"/>
            <a:ext cx="6072230" cy="581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714348" cy="88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biz.progtech.ru/bord/images/136153_1357icCABURcQhS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9500" y="1958181"/>
            <a:ext cx="698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500430" cy="401161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 КАКИХ СЛОВАХ МЯГКИЙ СОГЛАСНЫЙ                         ЗВУК </a:t>
            </a:r>
            <a:r>
              <a:rPr lang="ru-RU" sz="3200" b="1" dirty="0" err="1" smtClean="0"/>
              <a:t>Бь</a:t>
            </a:r>
            <a:r>
              <a:rPr lang="ru-RU" sz="3200" b="1" dirty="0" smtClean="0"/>
              <a:t> :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Белка с ветки в свой домишко перетаскивала шишку.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357694"/>
            <a:ext cx="3357554" cy="192882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Белка шишку уронила,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Прямо с мишку угодила.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0"/>
            <a:ext cx="570960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25003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 КАКИХ  СЛОВАХ  ТВЁРДЫЙ СОГЛАСНЫЙ ЗВУК  Б - ?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100" b="1" i="1" dirty="0" smtClean="0">
                <a:solidFill>
                  <a:srgbClr val="0070C0"/>
                </a:solidFill>
              </a:rPr>
              <a:t>- В  НАЧАЛЕ СЛОВА… В СЕРЕДИНЕ СЛОВА…                            ДВА ЗВУКА В СЛОВЕ… В КАКОМ СЛОВЕ НЕТ ЗВУКА  Б -?</a:t>
            </a:r>
            <a:endParaRPr lang="ru-RU" sz="31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393" y="2857496"/>
            <a:ext cx="90706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презентации использованы стихи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Е. Серовой, А. Шибаева.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Отрывок из сказки Г.Х. Андерсена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«Гадкий утёнок»</a:t>
            </a:r>
            <a:endParaRPr lang="ru-RU" dirty="0"/>
          </a:p>
        </p:txBody>
      </p:sp>
      <p:grpSp>
        <p:nvGrpSpPr>
          <p:cNvPr id="4" name="Группа 40"/>
          <p:cNvGrpSpPr/>
          <p:nvPr/>
        </p:nvGrpSpPr>
        <p:grpSpPr>
          <a:xfrm>
            <a:off x="2928926" y="3286124"/>
            <a:ext cx="3429024" cy="3357586"/>
            <a:chOff x="3571868" y="4357694"/>
            <a:chExt cx="2007839" cy="2000264"/>
          </a:xfrm>
        </p:grpSpPr>
        <p:pic>
          <p:nvPicPr>
            <p:cNvPr id="5" name="Picture 2" descr="F:\опыт новое\смешарики\бараш\бараш зонтик сложен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868" y="4357694"/>
              <a:ext cx="2007839" cy="2000263"/>
            </a:xfrm>
            <a:prstGeom prst="rect">
              <a:avLst/>
            </a:prstGeom>
            <a:noFill/>
          </p:spPr>
        </p:pic>
        <p:pic>
          <p:nvPicPr>
            <p:cNvPr id="6" name="Picture 9" descr="F:\опыт новое\смешарики\природа\еще мен 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571868" y="5786454"/>
              <a:ext cx="744246" cy="5715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7167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Буква «</a:t>
            </a:r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C00000"/>
                </a:solidFill>
              </a:rPr>
              <a:t>» с большим брюшком,                                                                                                                                в кепке с длинным козырьком.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.               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143116"/>
            <a:ext cx="492922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5642" y="1857364"/>
            <a:ext cx="41283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Скороговорка  с  </a:t>
            </a:r>
            <a:r>
              <a:rPr lang="ru-RU" sz="3100" b="1" i="1" dirty="0" smtClean="0"/>
              <a:t>ДВИЖЕНИЯМИ РУК:</a:t>
            </a:r>
            <a:endParaRPr lang="ru-RU" sz="31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</a:t>
            </a:r>
            <a:r>
              <a:rPr lang="ru-RU" b="1" dirty="0" smtClean="0">
                <a:solidFill>
                  <a:srgbClr val="C00000"/>
                </a:solidFill>
              </a:rPr>
              <a:t>Ой, беда – </a:t>
            </a:r>
            <a:r>
              <a:rPr lang="ru-RU" b="1" dirty="0" err="1" smtClean="0">
                <a:solidFill>
                  <a:srgbClr val="C00000"/>
                </a:solidFill>
              </a:rPr>
              <a:t>беда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беда</a:t>
            </a:r>
            <a:r>
              <a:rPr lang="ru-RU" b="1" dirty="0" smtClean="0">
                <a:solidFill>
                  <a:srgbClr val="C00000"/>
                </a:solidFill>
              </a:rPr>
              <a:t>!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в</a:t>
            </a:r>
            <a:r>
              <a:rPr lang="ru-RU" b="1" dirty="0" smtClean="0">
                <a:solidFill>
                  <a:srgbClr val="C00000"/>
                </a:solidFill>
              </a:rPr>
              <a:t>анне кончилась </a:t>
            </a:r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ода!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Это из-за </a:t>
            </a:r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али – </a:t>
            </a:r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алю умы</a:t>
            </a:r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али.   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357430"/>
            <a:ext cx="634365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85794"/>
            <a:ext cx="714380" cy="88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«Отгадай словечко»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C00000"/>
                </a:solidFill>
              </a:rPr>
              <a:t>Подскажи  конец  словечка.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Бабочка летала, бабочка порхала.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На цветочек села, села –посидела,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дальше полетала. Дуем на бабочку. </a:t>
            </a:r>
          </a:p>
          <a:p>
            <a:pPr>
              <a:buNone/>
            </a:pPr>
            <a:endParaRPr lang="ru-RU" sz="36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Кто словечко отгадает,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тот награду получает:</a:t>
            </a:r>
          </a:p>
          <a:p>
            <a:pPr>
              <a:buNone/>
            </a:pPr>
            <a:r>
              <a:rPr lang="ru-RU" sz="9600" b="1" dirty="0" smtClean="0"/>
              <a:t>Б</a:t>
            </a:r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r>
              <a:rPr lang="ru-RU" sz="9600" b="1" dirty="0" smtClean="0"/>
              <a:t> </a:t>
            </a:r>
            <a:r>
              <a:rPr lang="ru-RU" sz="9600" dirty="0" smtClean="0"/>
              <a:t>-</a:t>
            </a:r>
            <a:endParaRPr lang="ru-RU" sz="9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500438"/>
            <a:ext cx="374060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Б </a:t>
            </a:r>
            <a:r>
              <a:rPr lang="ru-RU" sz="6600" b="1" dirty="0" smtClean="0">
                <a:solidFill>
                  <a:srgbClr val="FF0000"/>
                </a:solidFill>
              </a:rPr>
              <a:t>А</a:t>
            </a:r>
            <a:r>
              <a:rPr lang="ru-RU" sz="6600" b="1" dirty="0" smtClean="0">
                <a:solidFill>
                  <a:srgbClr val="C00000"/>
                </a:solidFill>
              </a:rPr>
              <a:t> – Т</a:t>
            </a:r>
            <a:r>
              <a:rPr lang="ru-RU" sz="6600" b="1" dirty="0" smtClean="0">
                <a:solidFill>
                  <a:srgbClr val="FF0000"/>
                </a:solidFill>
              </a:rPr>
              <a:t>О</a:t>
            </a:r>
            <a:r>
              <a:rPr lang="ru-RU" sz="6600" b="1" dirty="0" smtClean="0">
                <a:solidFill>
                  <a:srgbClr val="C00000"/>
                </a:solidFill>
              </a:rPr>
              <a:t>Н       Б</a:t>
            </a:r>
            <a:r>
              <a:rPr lang="ru-RU" sz="6600" b="1" dirty="0" smtClean="0">
                <a:solidFill>
                  <a:srgbClr val="FF0000"/>
                </a:solidFill>
              </a:rPr>
              <a:t>А</a:t>
            </a:r>
            <a:r>
              <a:rPr lang="ru-RU" sz="6600" b="1" dirty="0" smtClean="0">
                <a:solidFill>
                  <a:srgbClr val="C00000"/>
                </a:solidFill>
              </a:rPr>
              <a:t>-Т</a:t>
            </a:r>
            <a:r>
              <a:rPr lang="ru-RU" sz="6600" b="1" dirty="0" smtClean="0">
                <a:solidFill>
                  <a:srgbClr val="FF0000"/>
                </a:solidFill>
              </a:rPr>
              <a:t>О</a:t>
            </a:r>
            <a:r>
              <a:rPr lang="ru-RU" sz="6600" b="1" dirty="0" smtClean="0">
                <a:solidFill>
                  <a:srgbClr val="C00000"/>
                </a:solidFill>
              </a:rPr>
              <a:t>-Н</a:t>
            </a:r>
            <a:r>
              <a:rPr lang="ru-RU" sz="6600" b="1" dirty="0" smtClean="0">
                <a:solidFill>
                  <a:srgbClr val="FF0000"/>
                </a:solidFill>
              </a:rPr>
              <a:t>Ы</a:t>
            </a:r>
            <a:r>
              <a:rPr lang="ru-RU" sz="6600" b="1" dirty="0" smtClean="0">
                <a:solidFill>
                  <a:srgbClr val="C00000"/>
                </a:solidFill>
              </a:rPr>
              <a:t> 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143116"/>
            <a:ext cx="6786610" cy="471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 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 Н Т  –  Б 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 Н-Т </a:t>
            </a:r>
            <a:r>
              <a:rPr lang="ru-RU" b="1" dirty="0" smtClean="0">
                <a:solidFill>
                  <a:srgbClr val="FF0000"/>
                </a:solidFill>
              </a:rPr>
              <a:t>Ы – БАН-ТИ-КИ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7884" y="1600200"/>
            <a:ext cx="2828916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143248"/>
            <a:ext cx="4266118" cy="350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231592"/>
            <a:ext cx="4500594" cy="262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57298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285860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357298"/>
            <a:ext cx="579531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357298"/>
            <a:ext cx="750773" cy="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1500174"/>
            <a:ext cx="750773" cy="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14290"/>
            <a:ext cx="750773" cy="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285728"/>
            <a:ext cx="750773" cy="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2000240"/>
            <a:ext cx="750773" cy="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Б 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>
                <a:solidFill>
                  <a:srgbClr val="C00000"/>
                </a:solidFill>
              </a:rPr>
              <a:t> – Н 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>
                <a:solidFill>
                  <a:srgbClr val="C00000"/>
                </a:solidFill>
              </a:rPr>
              <a:t> Н            Б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>
                <a:solidFill>
                  <a:srgbClr val="C00000"/>
                </a:solidFill>
              </a:rPr>
              <a:t> – НА - НЫ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3543296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43529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00174"/>
            <a:ext cx="43338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85860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646</Words>
  <Application>Microsoft Office PowerPoint</Application>
  <PresentationFormat>Экран (4:3)</PresentationFormat>
  <Paragraphs>182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ЗВОНКИЕ СОГЛАСНЫЕ ЗВУКИ Б -Бь</vt:lpstr>
      <vt:lpstr>      Барабанщик</vt:lpstr>
      <vt:lpstr>.</vt:lpstr>
      <vt:lpstr>У  быка  Бубы  болят  зубы... </vt:lpstr>
      <vt:lpstr>Скороговорка  с  ДВИЖЕНИЯМИ РУК:</vt:lpstr>
      <vt:lpstr>«Отгадай словечко» Подскажи  конец  словечка. </vt:lpstr>
      <vt:lpstr>Б А – ТОН       БА-ТО-НЫ </vt:lpstr>
      <vt:lpstr>Б А Н Т  –  Б А Н-Т Ы – БАН-ТИ-КИ</vt:lpstr>
      <vt:lpstr>Б А – Н А Н            БА – НА - НЫ </vt:lpstr>
      <vt:lpstr>.</vt:lpstr>
      <vt:lpstr>«Посчитай-ка»:  1 БА-БОЧ-КА</vt:lpstr>
      <vt:lpstr>БА-РАН                       БА-РА-НЫ</vt:lpstr>
      <vt:lpstr> БОЧ-КА                           </vt:lpstr>
      <vt:lpstr>Б У – С Ы </vt:lpstr>
      <vt:lpstr>Б У – К Е Т</vt:lpstr>
      <vt:lpstr>БУ – ДИЛЬ - НИК</vt:lpstr>
      <vt:lpstr>«Отгадал  словечко»:  БУ - БЕН</vt:lpstr>
      <vt:lpstr> БЫ - КИ</vt:lpstr>
      <vt:lpstr>Гладко, плавно, лился стих,  Вдруг споткнулся и притих.   Ждёт он и вздыхает:                                      Слова не хватает… </vt:lpstr>
      <vt:lpstr>БУКЕТ</vt:lpstr>
      <vt:lpstr>Игра «Подскажи словечко» </vt:lpstr>
      <vt:lpstr>Подскажи словечко</vt:lpstr>
      <vt:lpstr>Игра «Подскажи словечко». </vt:lpstr>
      <vt:lpstr>НЕВЕЖЛИВЫЙ БЫЧОК</vt:lpstr>
      <vt:lpstr>.</vt:lpstr>
      <vt:lpstr>Мягкий согласный звук «Бь» в слогах:  БИ, БЕ, БЮ, БЯ, БЁ.</vt:lpstr>
      <vt:lpstr>У БЕЛКИ - БЕЛЬЧОНОК</vt:lpstr>
      <vt:lpstr>Игра «Подскажи словечко». </vt:lpstr>
      <vt:lpstr>Скороговорки  начинаем  проговаривать  в медленном  темпе.</vt:lpstr>
      <vt:lpstr>Индюк-  Бл-БЛ-БЛ –  был среди обитателей двора, которые обижали Гадкого утёнка за то,  что он был не похож на остальных утят.</vt:lpstr>
      <vt:lpstr>Но как все удивились, когда Гадкий утёнок вырос и превратился в прекрасного белого лебедя.</vt:lpstr>
      <vt:lpstr>Белый снег.  Белый мел. </vt:lpstr>
      <vt:lpstr>Булку батон и буханку Пекарь испёк спозоранку. </vt:lpstr>
      <vt:lpstr>БИ - НОКЛЬ</vt:lpstr>
      <vt:lpstr>Белоснежка и семь гномов</vt:lpstr>
      <vt:lpstr>Я по барабану  громко барабаню: </vt:lpstr>
      <vt:lpstr>МЯГКО  -  ТВЁРДО</vt:lpstr>
      <vt:lpstr>МЯГКО  -  ТВЁРДО БЕРЁЗА - БУДИЛЬНИК</vt:lpstr>
      <vt:lpstr>МЯГКО  -  ТВЁРДО</vt:lpstr>
      <vt:lpstr>Слайд 40</vt:lpstr>
      <vt:lpstr>В КАКИХ СЛОВАХ МЯГКИЙ СОГЛАСНЫЙ                         ЗВУК Бь : Белка с ветки в свой домишко перетаскивала шишку.</vt:lpstr>
      <vt:lpstr>В  КАКИХ  СЛОВАХ  ТВЁРДЫЙ СОГЛАСНЫЙ ЗВУК  Б - ? - В  НАЧАЛЕ СЛОВА… В СЕРЕДИНЕ СЛОВА…                            ДВА ЗВУКА В СЛОВЕ… В КАКОМ СЛОВЕ НЕТ ЗВУКА  Б -?</vt:lpstr>
      <vt:lpstr>В презентации использованы стихи </vt:lpstr>
      <vt:lpstr>Буква «Б» с большим брюшком,                                                                                                                                в кепке с длинным козырьком.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ЗВОНКИЙ СОГЛАСНЫЙ Б</dc:title>
  <dc:creator>111</dc:creator>
  <cp:lastModifiedBy>111</cp:lastModifiedBy>
  <cp:revision>55</cp:revision>
  <dcterms:created xsi:type="dcterms:W3CDTF">2019-10-13T01:26:05Z</dcterms:created>
  <dcterms:modified xsi:type="dcterms:W3CDTF">2020-08-10T00:28:22Z</dcterms:modified>
</cp:coreProperties>
</file>